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87" r:id="rId4"/>
    <p:sldId id="283" r:id="rId5"/>
    <p:sldId id="288" r:id="rId6"/>
    <p:sldId id="289" r:id="rId7"/>
    <p:sldId id="290" r:id="rId8"/>
    <p:sldId id="284" r:id="rId9"/>
    <p:sldId id="285" r:id="rId10"/>
    <p:sldId id="261" r:id="rId11"/>
  </p:sldIdLst>
  <p:sldSz cx="12192000" cy="6858000"/>
  <p:notesSz cx="6889750" cy="1002188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7CB0E0D-BCC8-4FCD-95D7-6E433AD8E95A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4204B4AF-616C-4532-A6F3-EA275C166CE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6996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1F03A76C-99F3-B859-40FE-F764DA8FADD9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325E8D-7EEC-405F-BBAA-BB3CBDFD672D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E4C78BAD-A140-81C7-AAED-66F87E435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1A1D381D-22C9-9BCF-3272-BB36CF4180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B915BD8F-14D5-D77A-B2BE-288E3F07551F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B703A9A-BFA1-4949-902D-280BE3B71A01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BE281AB6-9B5C-672D-5C83-6CEF579B2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3834D1E9-4ADD-6874-4F31-017314893B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4B4AF-616C-4532-A6F3-EA275C166CEC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10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7BB9BF1F-E8FA-2F13-0B6F-B5EC9BCDCFCB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0D6ED9A-C457-4628-8300-B76958A8EC03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5D404F0F-331D-1F5B-AAF4-3A7D4231E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A498F599-CA55-498D-1056-27E10CF2B7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D6BD2EB5-870A-5911-5110-78384FD41608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82F4C6-6605-47A7-9854-207EE2E40857}" type="slidenum"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A34B4AF1-ECA0-41E7-5A9E-DF5C26BC7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615C0975-41AD-9F5D-5330-F07AE50D79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744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D6BD2EB5-870A-5911-5110-78384FD41608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82F4C6-6605-47A7-9854-207EE2E40857}" type="slidenum"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A34B4AF1-ECA0-41E7-5A9E-DF5C26BC7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615C0975-41AD-9F5D-5330-F07AE50D79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625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D6BD2EB5-870A-5911-5110-78384FD41608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82F4C6-6605-47A7-9854-207EE2E40857}" type="slidenum"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A34B4AF1-ECA0-41E7-5A9E-DF5C26BC7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615C0975-41AD-9F5D-5330-F07AE50D79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074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D6BD2EB5-870A-5911-5110-78384FD41608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082F4C6-6605-47A7-9854-207EE2E40857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A34B4AF1-ECA0-41E7-5A9E-DF5C26BC7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615C0975-41AD-9F5D-5330-F07AE50D79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097FB786-4E10-AD87-7532-56490771AFC4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554DC71-593C-4069-AE59-016BE575191C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EC9B04E7-6813-9F05-5092-E4CE096FF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69204D3E-A5F9-F391-59A6-8B84B44252C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6">
            <a:extLst>
              <a:ext uri="{FF2B5EF4-FFF2-40B4-BE49-F238E27FC236}">
                <a16:creationId xmlns:a16="http://schemas.microsoft.com/office/drawing/2014/main" id="{7449D5D3-CAD7-48FD-4FBC-AA7C7C105F57}"/>
              </a:ext>
            </a:extLst>
          </p:cNvPr>
          <p:cNvSpPr txBox="1"/>
          <p:nvPr/>
        </p:nvSpPr>
        <p:spPr>
          <a:xfrm>
            <a:off x="4298772" y="11132583"/>
            <a:ext cx="3295872" cy="5855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algn="r" defTabSz="96633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B1DBF48-B3D0-4E91-BA87-7ADC10DA28E7}" type="slidenum">
              <a:rPr lang="da-DK" sz="1500">
                <a:solidFill>
                  <a:srgbClr val="000000"/>
                </a:solidFill>
                <a:latin typeface="Liberation Serif" pitchFamily="18"/>
                <a:ea typeface="Segoe UI" pitchFamily="2"/>
                <a:cs typeface="Tahoma" pitchFamily="2"/>
              </a:rPr>
              <a:pPr algn="r" defTabSz="966338" hangingPunct="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da-DK" sz="1500">
              <a:solidFill>
                <a:srgbClr val="000000"/>
              </a:solidFill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Pladsholder til slidebillede 1">
            <a:extLst>
              <a:ext uri="{FF2B5EF4-FFF2-40B4-BE49-F238E27FC236}">
                <a16:creationId xmlns:a16="http://schemas.microsoft.com/office/drawing/2014/main" id="{2BFE0D4D-B502-762E-8AB9-EBCF9554F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07950" y="890588"/>
            <a:ext cx="7810500" cy="43942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Pladsholder til noter 2">
            <a:extLst>
              <a:ext uri="{FF2B5EF4-FFF2-40B4-BE49-F238E27FC236}">
                <a16:creationId xmlns:a16="http://schemas.microsoft.com/office/drawing/2014/main" id="{5CF9811B-919B-E1B1-88C1-30473B858A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8975" y="4823034"/>
            <a:ext cx="5511800" cy="282244"/>
          </a:xfrm>
        </p:spPr>
        <p:txBody>
          <a:bodyPr>
            <a:spAutoFit/>
          </a:bodyPr>
          <a:lstStyle/>
          <a:p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E9551E-8E26-265C-3457-F6E2B7EE2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B652F92-DA92-BBD3-B8A2-74DE36F3D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DC42F8-AE64-98D7-B751-B06095E1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FB28EA8-E9D0-C05C-5096-33027FCC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B075CA-6A79-60DF-95A0-695B9A7EA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21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6658F-B35F-0C6F-852B-858B5C180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406A17-FEE9-CEAD-48F7-480F91CB1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14D734D-8BB8-270A-A42D-12CC83E0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E7C1E1C-8006-1790-9DFC-9B71EFB8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6B41321-2FDC-0AA8-0D2C-DA79A1CE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9067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A415F6-B01B-23CB-3DCB-C11AE8A9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D2866C-F9D5-ED9B-7DF6-7290F93C2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DBC1F2B-0790-87E1-D0CE-272DF8A3C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9470F82-6F8B-8AC7-DFB0-1A58CE407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21FF50-596F-2EDE-6C56-EF192847F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963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8CEA08-FEBD-1450-17CB-7FBF1A94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FBAB091-D79C-BF43-C5E4-20E4DE458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1F3046E-1019-45B8-6CC4-8ED2DFD4A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79EACA9-DCD5-ADD9-E399-C34F3855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46D01A2-3EF7-73CD-AA4A-881B43C3A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F240CD4-2A20-A193-A70C-023BB451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639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728C61-50C2-A161-FE13-BF21991E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E0C7E1A-C4BC-FA70-51CB-D66FDEC18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8D163F6-DF34-DA48-CE4E-D23B5898E0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9406C1F-27E8-FF6F-29E1-2F408AC0B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4770E9F-654F-84E2-5CB8-0DDD968D2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BBE780CD-4B0D-95A4-8267-EE239C99A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A0051E8-FB77-AA78-0D63-1140F715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C5ED8C7-B54F-4733-B388-370586E69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14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8CC0A1-1908-4BC2-6035-636E2EB1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AE39D4C-82D3-64FC-C4FA-8B8BA1DDC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0D30988-6D2A-2476-7741-ADD3E742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EFC02B-82E0-9CE3-A9E2-62A0B53B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8762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3F2E16C-C32C-C156-EDE0-368C8CCD5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99EE2DC-0BAB-2BA1-81AB-009C28A17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27ED766-55DD-F339-EF09-D9932107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508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8BAE2-BF5D-6750-3EC7-733C0DD9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17A5A89-B6F1-CB94-FD06-D5D72354E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4689176-E0CE-6E87-C5FC-0DA65A3D8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8C6DB2F-E0F0-E2D7-0083-4318C589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C6005CC-6D12-CE7D-DE11-BF6CB36A3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866678B-68C0-7B03-53EF-88CC709E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29243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A2E51-9DB5-269C-AF05-F50302DBC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0C45E94-40F4-9503-D4F8-34EE33D20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104E334-36CE-C295-F11D-AEF6BD56A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B4571E-B88C-A147-34D0-F3B26B29B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5BD4254-5EDF-0F85-8D10-47CCD9028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87DF6A6-8F17-41EA-7BEF-F456D0D6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726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4F6D3-ECAB-976B-3A8B-E0B73A5DE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197EC52-E479-8B36-0EBD-727693C8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D58CB5D-CD56-DA5D-3991-AB87DC3E7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64DB975-22D5-D86E-4A1F-FBB7FA57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A6FF0D-A46E-00C6-1BC9-8D5CAF45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050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EFF1FCCD-A1CF-CC27-DD3B-FCDF067BE9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ADC2A84-8DD5-834E-26D6-7209D5B23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43DF9F1-94F1-788A-C40D-5BC4D6876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0D91D7C-B10D-8F5A-DC76-37E0A724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B84D9BF-51DA-6778-F975-B1AD597D2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734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45C6B6B-C201-494B-24DB-E1B40EA37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D2E5BF6-EA0E-B48E-7F92-AE870F753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429EDD2-A674-0DAB-BBC9-23C9251E0C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AD3A2-A172-4E8A-964F-41CBFAC000E2}" type="datetimeFigureOut">
              <a:rPr lang="da-DK" smtClean="0"/>
              <a:t>23-05-2024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5584834-E52F-0CAA-3BCD-EAF1C69B7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14B07F-65B3-B79F-8549-10B61E3DA9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9A623-4043-46CB-A15F-D12EFA2E2B4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330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F747F739-27FD-5A2C-10CC-FC5B1F708F5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08949" y="-21896"/>
            <a:ext cx="9464064" cy="68798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73605CC-5916-906A-A5A9-76C357525F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958"/>
            <a:ext cx="8223563" cy="701731"/>
          </a:xfrm>
        </p:spPr>
        <p:txBody>
          <a:bodyPr>
            <a:spAutoFit/>
          </a:bodyPr>
          <a:lstStyle/>
          <a:p>
            <a:pPr lvl="0" algn="ctr"/>
            <a:r>
              <a:rPr lang="da-DK" b="1" dirty="0" err="1"/>
              <a:t>Vesterled</a:t>
            </a:r>
            <a:r>
              <a:rPr lang="da-DK" b="1" dirty="0"/>
              <a:t> Grundejerforening</a:t>
            </a:r>
          </a:p>
        </p:txBody>
      </p:sp>
      <p:sp>
        <p:nvSpPr>
          <p:cNvPr id="4" name="Undertitel 3">
            <a:extLst>
              <a:ext uri="{FF2B5EF4-FFF2-40B4-BE49-F238E27FC236}">
                <a16:creationId xmlns:a16="http://schemas.microsoft.com/office/drawing/2014/main" id="{9FF6041D-C25C-BB5F-C0A8-720F51B9D3F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951262" y="5150640"/>
            <a:ext cx="8223563" cy="859659"/>
          </a:xfrm>
        </p:spPr>
        <p:txBody>
          <a:bodyPr anchor="ctr" anchorCtr="1">
            <a:spAutoFit/>
          </a:bodyPr>
          <a:lstStyle/>
          <a:p>
            <a:pPr marL="0" lvl="0" indent="0" algn="ctr">
              <a:buNone/>
            </a:pPr>
            <a:r>
              <a:rPr lang="da-DK" dirty="0">
                <a:solidFill>
                  <a:srgbClr val="FFFFFF"/>
                </a:solidFill>
              </a:rPr>
              <a:t>Beretning 2023-2024</a:t>
            </a:r>
          </a:p>
          <a:p>
            <a:pPr lvl="0" algn="ctr"/>
            <a:r>
              <a:rPr lang="da-DK" sz="1814" dirty="0">
                <a:solidFill>
                  <a:srgbClr val="FFFFFF"/>
                </a:solidFill>
              </a:rPr>
              <a:t>Stig Sejr Larsen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83EF1EF1-F347-18C5-1A4D-71BCDC1A5A4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933A99-E980-121F-F1D9-E574F3CD7E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906" y="1604171"/>
            <a:ext cx="8223563" cy="3976791"/>
          </a:xfrm>
        </p:spPr>
        <p:txBody>
          <a:bodyPr/>
          <a:lstStyle/>
          <a:p>
            <a:pPr marL="518236" indent="-518236">
              <a:buSzPct val="45000"/>
              <a:buFont typeface="Arial" pitchFamily="34"/>
              <a:buChar char="•"/>
            </a:pPr>
            <a:endParaRPr lang="da-DK" dirty="0"/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dirty="0"/>
              <a:t>Sankt Hans Fest</a:t>
            </a:r>
          </a:p>
          <a:p>
            <a:pPr marL="1140120" lvl="1" indent="-518236">
              <a:lnSpc>
                <a:spcPct val="80000"/>
              </a:lnSpc>
              <a:buSzPct val="45000"/>
            </a:pPr>
            <a:r>
              <a:rPr lang="da-DK" dirty="0"/>
              <a:t>35 deltagere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dirty="0"/>
              <a:t>Fastelavnsfest</a:t>
            </a:r>
          </a:p>
          <a:p>
            <a:pPr marL="1140120" lvl="1" indent="-518236">
              <a:lnSpc>
                <a:spcPct val="80000"/>
              </a:lnSpc>
              <a:buSzPct val="45000"/>
            </a:pPr>
            <a:r>
              <a:rPr lang="da-DK" dirty="0"/>
              <a:t>40 voksne &amp; børn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dirty="0"/>
              <a:t>Bestyrelsesmøder </a:t>
            </a:r>
          </a:p>
          <a:p>
            <a:pPr marL="1140120" lvl="1" indent="-518236">
              <a:lnSpc>
                <a:spcPct val="80000"/>
              </a:lnSpc>
              <a:buSzPct val="45000"/>
            </a:pPr>
            <a:r>
              <a:rPr lang="da-DK" dirty="0"/>
              <a:t>14. sep., 30. nov., 22. feb. samt 24. apr.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EAC3F7B-545C-E113-28A2-4DBF7A769E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Året der gik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BB8EEC1C-7030-D994-32A5-1BE25A3EB830}"/>
              </a:ext>
            </a:extLst>
          </p:cNvPr>
          <p:cNvSpPr txBox="1">
            <a:spLocks/>
          </p:cNvSpPr>
          <p:nvPr/>
        </p:nvSpPr>
        <p:spPr>
          <a:xfrm>
            <a:off x="1983583" y="494801"/>
            <a:ext cx="8223563" cy="7017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Træerne på engen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4D1BBE1-C532-54DE-55A8-EB855BE75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4570" y="1971116"/>
            <a:ext cx="4867835" cy="365087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0D334BB-3C94-4582-2189-45E2099EE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74442" y="1971115"/>
            <a:ext cx="4867835" cy="3650877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232BE847-7F1D-9431-5B09-DA10F6D8629D}"/>
              </a:ext>
            </a:extLst>
          </p:cNvPr>
          <p:cNvSpPr txBox="1"/>
          <p:nvPr/>
        </p:nvSpPr>
        <p:spPr>
          <a:xfrm>
            <a:off x="1306416" y="6230471"/>
            <a:ext cx="4124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Stort træ er gået ud – fjernes her i foråret 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42EDA839-67AE-75EF-8F59-C21A305FAAEB}"/>
              </a:ext>
            </a:extLst>
          </p:cNvPr>
          <p:cNvSpPr txBox="1"/>
          <p:nvPr/>
        </p:nvSpPr>
        <p:spPr>
          <a:xfrm>
            <a:off x="6471716" y="6230471"/>
            <a:ext cx="4273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Den store Pil skal beskæres for ikke at vælte</a:t>
            </a:r>
          </a:p>
        </p:txBody>
      </p:sp>
    </p:spTree>
    <p:extLst>
      <p:ext uri="{BB962C8B-B14F-4D97-AF65-F5344CB8AC3E}">
        <p14:creationId xmlns:p14="http://schemas.microsoft.com/office/powerpoint/2010/main" val="4313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38ACDDB3-22D9-E624-6F59-9B45808FD94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9F43C9D-613D-1532-E056-AAAC43CEA2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582" y="1801394"/>
            <a:ext cx="8223563" cy="3976791"/>
          </a:xfrm>
        </p:spPr>
        <p:txBody>
          <a:bodyPr/>
          <a:lstStyle/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1. Fastholdelse af udkørsel ved Sortemosevej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2. Bibeholde tunnelen under Ring 4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3. Fornuftige lysreguleringsintervaller ved Sortemosevej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4. Cykelstier i begge retninger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5. Fastholdelse af fartgrænse på 70 km/t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6. Støjreducerende tiltag – støjværn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7. Støjreducerende asfalt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1995" b="1" dirty="0">
                <a:latin typeface="Calibri" pitchFamily="34"/>
                <a:ea typeface="Calibri" pitchFamily="34"/>
                <a:cs typeface="Times New Roman" pitchFamily="18"/>
              </a:rPr>
              <a:t>8. Opsamlingsbassin for vejvand - Etablere tilstrækkelig bundfældelse</a:t>
            </a:r>
          </a:p>
          <a:p>
            <a:pPr marL="0" indent="0">
              <a:buSzPct val="45000"/>
              <a:buNone/>
            </a:pPr>
            <a:endParaRPr lang="da-DK" sz="1542" b="1" dirty="0">
              <a:latin typeface="Calibri" pitchFamily="34"/>
              <a:ea typeface="Calibri" pitchFamily="34"/>
              <a:cs typeface="Times New Roman" pitchFamily="18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115FBE5-495C-3B4C-E6CE-BD58AC9598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Udvidelse af Ring 4 - Indsigelse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1D1E79C-4B1D-B603-8968-FD974168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785C9B-2848-05CA-1A11-12FBB58D00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582" y="2369430"/>
            <a:ext cx="8223563" cy="2964570"/>
          </a:xfrm>
        </p:spPr>
        <p:txBody>
          <a:bodyPr>
            <a:normAutofit/>
          </a:bodyPr>
          <a:lstStyle/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Det årlige møde med Thomas </a:t>
            </a:r>
            <a:r>
              <a:rPr lang="da-DK" sz="2176" b="1" dirty="0" err="1">
                <a:latin typeface="Calibri" pitchFamily="34"/>
                <a:ea typeface="Calibri" pitchFamily="34"/>
                <a:cs typeface="Times New Roman" pitchFamily="18"/>
              </a:rPr>
              <a:t>Gyldal</a:t>
            </a: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 var i år 14. maj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Alle grundejerforeninger var indkaldt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Svend Aage &amp; Stig Sejr deltog fra </a:t>
            </a:r>
            <a:r>
              <a:rPr lang="da-DK" sz="2176" b="1" dirty="0" err="1">
                <a:latin typeface="Calibri" pitchFamily="34"/>
                <a:ea typeface="Calibri" pitchFamily="34"/>
                <a:cs typeface="Times New Roman" pitchFamily="18"/>
              </a:rPr>
              <a:t>Vesterled</a:t>
            </a: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 GF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Borgmesterens information om kommunens aktiviteter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Kommunen har været demografisk udfordret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 err="1">
                <a:latin typeface="Calibri" pitchFamily="34"/>
                <a:ea typeface="Calibri" pitchFamily="34"/>
                <a:cs typeface="Times New Roman" pitchFamily="18"/>
              </a:rPr>
              <a:t>Gyldal</a:t>
            </a: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 ønskes at skabe Herlev 3.0 – borgere om 5 år – 35.000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Ønsker at plante 50.000 træer</a:t>
            </a:r>
          </a:p>
          <a:p>
            <a:pPr lvl="0"/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77369D-9F73-8DB3-8EC8-04803EF93B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Borgmestermøde</a:t>
            </a:r>
          </a:p>
        </p:txBody>
      </p:sp>
    </p:spTree>
    <p:extLst>
      <p:ext uri="{BB962C8B-B14F-4D97-AF65-F5344CB8AC3E}">
        <p14:creationId xmlns:p14="http://schemas.microsoft.com/office/powerpoint/2010/main" val="206625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1D1E79C-4B1D-B603-8968-FD974168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785C9B-2848-05CA-1A11-12FBB58D00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583" y="1948088"/>
            <a:ext cx="8223563" cy="4639228"/>
          </a:xfrm>
        </p:spPr>
        <p:txBody>
          <a:bodyPr>
            <a:normAutofit/>
          </a:bodyPr>
          <a:lstStyle/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Afdelingsleder Helle Lagersted, Teknik &amp; miljø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Kommunal handlingsplan for opladning af elbiler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 err="1">
                <a:latin typeface="Calibri" pitchFamily="34"/>
                <a:ea typeface="Calibri" pitchFamily="34"/>
                <a:cs typeface="Times New Roman" pitchFamily="18"/>
              </a:rPr>
              <a:t>Norlys</a:t>
            </a: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 har vundet de 2 udbud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Planlagte 22/11 kW </a:t>
            </a:r>
            <a:r>
              <a:rPr lang="da-DK" sz="2176" b="1" dirty="0" err="1">
                <a:latin typeface="Calibri" pitchFamily="34"/>
                <a:ea typeface="Calibri" pitchFamily="34"/>
                <a:cs typeface="Times New Roman" pitchFamily="18"/>
              </a:rPr>
              <a:t>ladestationer</a:t>
            </a:r>
            <a:endParaRPr lang="da-DK" sz="2176" b="1" dirty="0">
              <a:latin typeface="Calibri" pitchFamily="34"/>
              <a:ea typeface="Calibri" pitchFamily="34"/>
              <a:cs typeface="Times New Roman" pitchFamily="18"/>
            </a:endParaRP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Trafiksikkerhedsplan</a:t>
            </a:r>
          </a:p>
          <a:p>
            <a:pPr marL="975436" lvl="1" indent="-518236">
              <a:buSzPct val="45000"/>
              <a:buFont typeface="Arial" pitchFamily="34"/>
              <a:buChar char="•"/>
            </a:pPr>
            <a:r>
              <a:rPr lang="da-DK" sz="1776" b="1" dirty="0">
                <a:latin typeface="Calibri" pitchFamily="34"/>
                <a:ea typeface="Calibri" pitchFamily="34"/>
                <a:cs typeface="Times New Roman" pitchFamily="18"/>
              </a:rPr>
              <a:t>1. Krydsulykker</a:t>
            </a:r>
          </a:p>
          <a:p>
            <a:pPr marL="975436" lvl="1" indent="-518236">
              <a:buSzPct val="45000"/>
              <a:buFont typeface="Arial" pitchFamily="34"/>
              <a:buChar char="•"/>
            </a:pPr>
            <a:r>
              <a:rPr lang="da-DK" sz="1776" b="1" dirty="0">
                <a:latin typeface="Calibri" pitchFamily="34"/>
                <a:ea typeface="Calibri" pitchFamily="34"/>
                <a:cs typeface="Times New Roman" pitchFamily="18"/>
              </a:rPr>
              <a:t>2. Ulykker med lette trafikanter</a:t>
            </a:r>
          </a:p>
          <a:p>
            <a:pPr marL="975436" lvl="1" indent="-518236">
              <a:buSzPct val="45000"/>
              <a:buFont typeface="Arial" pitchFamily="34"/>
              <a:buChar char="•"/>
            </a:pPr>
            <a:r>
              <a:rPr lang="da-DK" sz="1776" b="1" dirty="0">
                <a:latin typeface="Calibri" pitchFamily="34"/>
                <a:ea typeface="Calibri" pitchFamily="34"/>
                <a:cs typeface="Times New Roman" pitchFamily="18"/>
              </a:rPr>
              <a:t>3. Unge førere</a:t>
            </a:r>
          </a:p>
          <a:p>
            <a:pPr marL="975436" lvl="1" indent="-518236">
              <a:buSzPct val="45000"/>
              <a:buFont typeface="Arial" pitchFamily="34"/>
              <a:buChar char="•"/>
            </a:pPr>
            <a:r>
              <a:rPr lang="da-DK" sz="1776" b="1" dirty="0">
                <a:latin typeface="Calibri" pitchFamily="34"/>
                <a:ea typeface="Calibri" pitchFamily="34"/>
                <a:cs typeface="Times New Roman" pitchFamily="18"/>
              </a:rPr>
              <a:t>4. Skoleveje</a:t>
            </a:r>
          </a:p>
          <a:p>
            <a:pPr marL="975436" lvl="1" indent="-518236">
              <a:buSzPct val="45000"/>
              <a:buFont typeface="Arial" pitchFamily="34"/>
              <a:buChar char="•"/>
            </a:pPr>
            <a:r>
              <a:rPr lang="da-DK" sz="1776" b="1" dirty="0">
                <a:latin typeface="Calibri" pitchFamily="34"/>
                <a:ea typeface="Calibri" pitchFamily="34"/>
                <a:cs typeface="Times New Roman" pitchFamily="18"/>
              </a:rPr>
              <a:t>5. Strækninger med høje hastigheder</a:t>
            </a:r>
          </a:p>
          <a:p>
            <a:pPr lvl="0"/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77369D-9F73-8DB3-8EC8-04803EF93B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Borgmestermøde - fortsat</a:t>
            </a:r>
          </a:p>
        </p:txBody>
      </p:sp>
    </p:spTree>
    <p:extLst>
      <p:ext uri="{BB962C8B-B14F-4D97-AF65-F5344CB8AC3E}">
        <p14:creationId xmlns:p14="http://schemas.microsoft.com/office/powerpoint/2010/main" val="110429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1D1E79C-4B1D-B603-8968-FD974168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785C9B-2848-05CA-1A11-12FBB58D00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583" y="1948088"/>
            <a:ext cx="8223563" cy="3242477"/>
          </a:xfrm>
        </p:spPr>
        <p:txBody>
          <a:bodyPr>
            <a:normAutofit fontScale="85000" lnSpcReduction="20000"/>
          </a:bodyPr>
          <a:lstStyle/>
          <a:p>
            <a:pPr marL="518236" indent="-518236">
              <a:buSzPct val="45000"/>
              <a:buFont typeface="Arial" pitchFamily="34"/>
              <a:buChar char="•"/>
            </a:pPr>
            <a:endParaRPr lang="da-DK" sz="1776" b="1" dirty="0">
              <a:latin typeface="Calibri" pitchFamily="34"/>
              <a:ea typeface="Calibri" pitchFamily="34"/>
              <a:cs typeface="Times New Roman" pitchFamily="18"/>
            </a:endParaRPr>
          </a:p>
          <a:p>
            <a:pPr lvl="0"/>
            <a:r>
              <a:rPr lang="da-DK" dirty="0"/>
              <a:t>Forsikringer dækker ved:</a:t>
            </a:r>
          </a:p>
          <a:p>
            <a:pPr lvl="1"/>
            <a:r>
              <a:rPr lang="da-DK" dirty="0"/>
              <a:t>Arbejdsskade (nyttig ved arbejde ved engen)</a:t>
            </a:r>
          </a:p>
          <a:p>
            <a:pPr lvl="1"/>
            <a:r>
              <a:rPr lang="da-DK" dirty="0"/>
              <a:t>Produktansvar (ikke brugbar foreningen)</a:t>
            </a:r>
          </a:p>
          <a:p>
            <a:pPr lvl="0"/>
            <a:r>
              <a:rPr lang="da-DK" dirty="0"/>
              <a:t>Vi mangler dog forsikring for:</a:t>
            </a:r>
          </a:p>
          <a:p>
            <a:pPr lvl="1"/>
            <a:r>
              <a:rPr lang="da-DK" dirty="0"/>
              <a:t>Bestyrelsesarbejde</a:t>
            </a:r>
          </a:p>
          <a:p>
            <a:pPr lvl="1"/>
            <a:r>
              <a:rPr lang="da-DK" dirty="0"/>
              <a:t>Retshjælp</a:t>
            </a:r>
          </a:p>
          <a:p>
            <a:pPr lvl="1"/>
            <a:r>
              <a:rPr lang="da-DK" dirty="0"/>
              <a:t>Netbankssikkerhed</a:t>
            </a:r>
          </a:p>
          <a:p>
            <a:pPr lvl="1"/>
            <a:r>
              <a:rPr lang="da-DK" dirty="0"/>
              <a:t>Evt. kautionssikring</a:t>
            </a:r>
            <a:endParaRPr lang="da-DK" sz="1776" b="1" dirty="0">
              <a:latin typeface="Calibri" pitchFamily="34"/>
              <a:ea typeface="Calibri" pitchFamily="34"/>
              <a:cs typeface="Times New Roman" pitchFamily="18"/>
            </a:endParaRPr>
          </a:p>
          <a:p>
            <a:pPr lvl="0"/>
            <a:r>
              <a:rPr lang="da-DK" dirty="0"/>
              <a:t>Bestyrelsen indhenter tilbud på ovennævnte </a:t>
            </a:r>
          </a:p>
          <a:p>
            <a:pPr lvl="0"/>
            <a:endParaRPr lang="da-DK" dirty="0"/>
          </a:p>
          <a:p>
            <a:pPr lvl="0"/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77369D-9F73-8DB3-8EC8-04803EF93B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Foreningens forsikringsforhold</a:t>
            </a:r>
          </a:p>
        </p:txBody>
      </p:sp>
    </p:spTree>
    <p:extLst>
      <p:ext uri="{BB962C8B-B14F-4D97-AF65-F5344CB8AC3E}">
        <p14:creationId xmlns:p14="http://schemas.microsoft.com/office/powerpoint/2010/main" val="29901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21D1E79C-4B1D-B603-8968-FD974168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 amt="30000"/>
          </a:blip>
          <a:srcRect/>
          <a:stretch>
            <a:fillRect/>
          </a:stretch>
        </p:blipFill>
        <p:spPr>
          <a:xfrm>
            <a:off x="1526879" y="-32644"/>
            <a:ext cx="9140552" cy="712800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8785C9B-2848-05CA-1A11-12FBB58D00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83583" y="1723971"/>
            <a:ext cx="8223563" cy="3976791"/>
          </a:xfrm>
        </p:spPr>
        <p:txBody>
          <a:bodyPr/>
          <a:lstStyle/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Regeringen planlægger opkrævning af skatter for fællesarealer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Ny beskatning opkræves gennem grundejerforeningen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Planlagt indfasning fra 2025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Vores eng kategoriseres som ”Ubebygget rekreativ område”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Forventet beskatning med 10% af ”Standard enfamiliehus”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Svarende til cirka 500 kr. pr. parcel pr. år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r>
              <a:rPr lang="da-DK" sz="2176" b="1" dirty="0">
                <a:latin typeface="Calibri" pitchFamily="34"/>
                <a:ea typeface="Calibri" pitchFamily="34"/>
                <a:cs typeface="Times New Roman" pitchFamily="18"/>
              </a:rPr>
              <a:t>Der er som sagt intet, som er fastlagt endnu</a:t>
            </a:r>
          </a:p>
          <a:p>
            <a:pPr marL="518236" indent="-518236">
              <a:buSzPct val="45000"/>
              <a:buFont typeface="Arial" pitchFamily="34"/>
              <a:buChar char="•"/>
            </a:pPr>
            <a:endParaRPr lang="da-DK" sz="1632" b="1" dirty="0">
              <a:latin typeface="Calibri" pitchFamily="34"/>
              <a:ea typeface="Calibri" pitchFamily="34"/>
              <a:cs typeface="Times New Roman" pitchFamily="18"/>
            </a:endParaRPr>
          </a:p>
          <a:p>
            <a:pPr lvl="0"/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77369D-9F73-8DB3-8EC8-04803EF93B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3583" y="494801"/>
            <a:ext cx="8223563" cy="701731"/>
          </a:xfrm>
        </p:spPr>
        <p:txBody>
          <a:bodyPr>
            <a:spAutoFit/>
          </a:bodyPr>
          <a:lstStyle/>
          <a:p>
            <a:pPr lvl="0"/>
            <a:r>
              <a:rPr lang="da-DK" dirty="0"/>
              <a:t>Grundskyld for fællesarealer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9D0983F1-2E20-82B3-BAC8-B7AB70ABAE0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26880" y="-1955"/>
            <a:ext cx="9168305" cy="685737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63AEFF6-4B22-552E-F3EB-3C1B9A89E6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84221" y="87993"/>
            <a:ext cx="8223563" cy="1144855"/>
          </a:xfrm>
        </p:spPr>
        <p:txBody>
          <a:bodyPr/>
          <a:lstStyle/>
          <a:p>
            <a:pPr lvl="0"/>
            <a:r>
              <a:rPr lang="da-DK"/>
              <a:t>Forurening Vesterled Sø</a:t>
            </a:r>
          </a:p>
        </p:txBody>
      </p:sp>
      <p:sp>
        <p:nvSpPr>
          <p:cNvPr id="4" name="Tekstfelt 4">
            <a:extLst>
              <a:ext uri="{FF2B5EF4-FFF2-40B4-BE49-F238E27FC236}">
                <a16:creationId xmlns:a16="http://schemas.microsoft.com/office/drawing/2014/main" id="{7EBB4748-5496-2488-58EE-503ABBF86343}"/>
              </a:ext>
            </a:extLst>
          </p:cNvPr>
          <p:cNvSpPr txBox="1"/>
          <p:nvPr/>
        </p:nvSpPr>
        <p:spPr>
          <a:xfrm>
            <a:off x="5833969" y="4463851"/>
            <a:ext cx="3655718" cy="61722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81616" tIns="40803" rIns="81616" bIns="40803" anchor="t" anchorCtr="1" compatLnSpc="0">
            <a:spAutoFit/>
          </a:bodyPr>
          <a:lstStyle/>
          <a:p>
            <a:pPr algn="ctr" defTabSz="82917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a-DK" sz="3627">
                <a:solidFill>
                  <a:srgbClr val="FFFFFF"/>
                </a:solidFill>
                <a:latin typeface="Liberation Sans" pitchFamily="18"/>
                <a:ea typeface="Microsoft YaHei" pitchFamily="2"/>
                <a:cs typeface="Arial" pitchFamily="2"/>
              </a:rPr>
              <a:t>Svend Aage Eeg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3C995C66-B5B0-CB59-1865-3BC7AFD697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/>
            <a:alphaModFix/>
          </a:blip>
          <a:srcRect t="1981" r="357" b="4666"/>
          <a:stretch/>
        </p:blipFill>
        <p:spPr>
          <a:xfrm>
            <a:off x="1487377" y="0"/>
            <a:ext cx="9144764" cy="6857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5ACF0BF-72A3-0781-A6DE-7BCCAE2565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70847" y="741643"/>
            <a:ext cx="9300882" cy="1325563"/>
          </a:xfrm>
        </p:spPr>
        <p:txBody>
          <a:bodyPr/>
          <a:lstStyle/>
          <a:p>
            <a:pPr lvl="0"/>
            <a:r>
              <a:rPr lang="da-DK" dirty="0">
                <a:solidFill>
                  <a:srgbClr val="FFFFFF"/>
                </a:solidFill>
              </a:rPr>
              <a:t>Fjernvarme</a:t>
            </a:r>
          </a:p>
        </p:txBody>
      </p:sp>
      <p:sp>
        <p:nvSpPr>
          <p:cNvPr id="4" name="Tekstfelt 6">
            <a:extLst>
              <a:ext uri="{FF2B5EF4-FFF2-40B4-BE49-F238E27FC236}">
                <a16:creationId xmlns:a16="http://schemas.microsoft.com/office/drawing/2014/main" id="{ED78A0FC-41BB-F7DF-C8C3-3B0273E856FC}"/>
              </a:ext>
            </a:extLst>
          </p:cNvPr>
          <p:cNvSpPr txBox="1"/>
          <p:nvPr/>
        </p:nvSpPr>
        <p:spPr>
          <a:xfrm>
            <a:off x="7062092" y="4463851"/>
            <a:ext cx="1199468" cy="61722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81616" tIns="40803" rIns="81616" bIns="40803" anchor="t" anchorCtr="1" compatLnSpc="0">
            <a:spAutoFit/>
          </a:bodyPr>
          <a:lstStyle/>
          <a:p>
            <a:pPr algn="ctr" defTabSz="829178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a-DK" sz="3627" dirty="0">
                <a:solidFill>
                  <a:srgbClr val="FFFFFF"/>
                </a:solidFill>
                <a:latin typeface="Liberation Sans" pitchFamily="18"/>
                <a:ea typeface="Microsoft YaHei" pitchFamily="2"/>
                <a:cs typeface="Arial" pitchFamily="2"/>
              </a:rPr>
              <a:t>Lene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339</Words>
  <Application>Microsoft Office PowerPoint</Application>
  <PresentationFormat>Widescreen</PresentationFormat>
  <Paragraphs>75</Paragraphs>
  <Slides>10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Liberation Sans</vt:lpstr>
      <vt:lpstr>Liberation Serif</vt:lpstr>
      <vt:lpstr>Office-tema</vt:lpstr>
      <vt:lpstr>Vesterled Grundejerforening</vt:lpstr>
      <vt:lpstr>Året der gik</vt:lpstr>
      <vt:lpstr>PowerPoint-præsentation</vt:lpstr>
      <vt:lpstr>Udvidelse af Ring 4 - Indsigelse</vt:lpstr>
      <vt:lpstr>Borgmestermøde</vt:lpstr>
      <vt:lpstr>Borgmestermøde - fortsat</vt:lpstr>
      <vt:lpstr>Foreningens forsikringsforhold</vt:lpstr>
      <vt:lpstr>Grundskyld for fællesarealer</vt:lpstr>
      <vt:lpstr>Forurening Vesterled Sø</vt:lpstr>
      <vt:lpstr>Fjernvarme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Vesterled Grundejerforening</dc:title>
  <dc:creator>Stig Larsen</dc:creator>
  <cp:lastModifiedBy>Stig</cp:lastModifiedBy>
  <cp:revision>24</cp:revision>
  <cp:lastPrinted>2024-05-23T15:49:56Z</cp:lastPrinted>
  <dcterms:created xsi:type="dcterms:W3CDTF">2024-05-23T14:49:42Z</dcterms:created>
  <dcterms:modified xsi:type="dcterms:W3CDTF">2024-05-23T15:51:35Z</dcterms:modified>
</cp:coreProperties>
</file>